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1" r:id="rId3"/>
    <p:sldId id="283" r:id="rId4"/>
    <p:sldId id="284" r:id="rId5"/>
    <p:sldId id="288" r:id="rId6"/>
    <p:sldId id="285" r:id="rId7"/>
    <p:sldId id="286" r:id="rId8"/>
    <p:sldId id="287" r:id="rId9"/>
    <p:sldId id="257" r:id="rId10"/>
    <p:sldId id="258" r:id="rId11"/>
    <p:sldId id="259" r:id="rId12"/>
    <p:sldId id="260" r:id="rId13"/>
    <p:sldId id="289" r:id="rId14"/>
    <p:sldId id="261" r:id="rId15"/>
    <p:sldId id="269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0" r:id="rId24"/>
    <p:sldId id="271" r:id="rId25"/>
    <p:sldId id="272" r:id="rId26"/>
    <p:sldId id="276" r:id="rId27"/>
    <p:sldId id="275" r:id="rId28"/>
    <p:sldId id="273" r:id="rId29"/>
    <p:sldId id="274" r:id="rId30"/>
    <p:sldId id="277" r:id="rId31"/>
    <p:sldId id="278" r:id="rId32"/>
    <p:sldId id="279" r:id="rId33"/>
    <p:sldId id="290" r:id="rId34"/>
    <p:sldId id="291" r:id="rId35"/>
    <p:sldId id="292" r:id="rId36"/>
    <p:sldId id="28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BDB9-17F7-4970-BE12-C52EAE7931F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E5A55-D7B1-42D4-8CB0-ADDD0C670A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BOUND PROMOTION/PAY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stagnation and limited number of vacancies in various </a:t>
            </a:r>
            <a:r>
              <a:rPr lang="en-US" dirty="0" err="1"/>
              <a:t>specialities,especially</a:t>
            </a:r>
            <a:r>
              <a:rPr lang="en-US" dirty="0"/>
              <a:t> the clinical departments and also of uneven career progression across various </a:t>
            </a:r>
            <a:r>
              <a:rPr lang="en-US" dirty="0" err="1"/>
              <a:t>specialities</a:t>
            </a:r>
            <a:r>
              <a:rPr lang="en-US" dirty="0"/>
              <a:t>, G.O. (M.S) No. 245 , Health and family welfare department </a:t>
            </a:r>
            <a:r>
              <a:rPr lang="en-US" dirty="0" err="1"/>
              <a:t>dt</a:t>
            </a:r>
            <a:r>
              <a:rPr lang="en-US" dirty="0"/>
              <a:t> 30.10.2013 was issued under which the minimum eligibility for </a:t>
            </a:r>
            <a:r>
              <a:rPr lang="en-US" b="1" dirty="0"/>
              <a:t>Time Bound Pay</a:t>
            </a:r>
            <a:r>
              <a:rPr lang="en-US" dirty="0"/>
              <a:t> was fixed.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 O 245 dt.30.10.2013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Assistant surgeon at entry with pay in pay band 3 (15600-39100) with grade pay 5400</a:t>
            </a:r>
          </a:p>
          <a:p>
            <a:pPr lvl="0"/>
            <a:r>
              <a:rPr lang="en-US" dirty="0"/>
              <a:t>Senior Assistant surgeon after completion of </a:t>
            </a:r>
            <a:r>
              <a:rPr lang="en-US" b="1" dirty="0"/>
              <a:t>8 years</a:t>
            </a:r>
            <a:r>
              <a:rPr lang="en-US" dirty="0"/>
              <a:t> in pay band 3(15600-39100) with grade pay 5700</a:t>
            </a:r>
          </a:p>
          <a:p>
            <a:pPr lvl="0"/>
            <a:r>
              <a:rPr lang="en-US" dirty="0"/>
              <a:t>Civil Surgeon after completion of </a:t>
            </a:r>
            <a:r>
              <a:rPr lang="en-US" b="1" dirty="0"/>
              <a:t>15 years</a:t>
            </a:r>
            <a:r>
              <a:rPr lang="en-US" dirty="0"/>
              <a:t> in pay band 3(15600-39100) with grade pay of 6600</a:t>
            </a:r>
          </a:p>
          <a:p>
            <a:pPr lvl="0"/>
            <a:r>
              <a:rPr lang="en-US" dirty="0"/>
              <a:t>Senior Civil Surgeon after completion of </a:t>
            </a:r>
            <a:r>
              <a:rPr lang="en-US" b="1" dirty="0"/>
              <a:t>17 years</a:t>
            </a:r>
            <a:r>
              <a:rPr lang="en-US" dirty="0"/>
              <a:t> in pay band 3(15600-39100) with grade pay of 7600</a:t>
            </a:r>
          </a:p>
          <a:p>
            <a:pPr lvl="0"/>
            <a:r>
              <a:rPr lang="en-US" dirty="0"/>
              <a:t>Chief Civil surgeon after completion of </a:t>
            </a:r>
            <a:r>
              <a:rPr lang="en-US" b="1" dirty="0"/>
              <a:t>20 years</a:t>
            </a:r>
            <a:r>
              <a:rPr lang="en-US" dirty="0"/>
              <a:t> in pay band 4 (37400-67000)with grade pay 8700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 doctors in the DME side have been respectively named as Tutor/SR, Assistant Professor, Senior Assistant Professor, Associate Professor, Professor for the posts of Assistant surgeon, senior assistant surgeon, civil surgeon, senior civil surgeon, chief civil surgeon.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GO 354 SAYS </a:t>
            </a:r>
            <a:r>
              <a:rPr lang="en-IN" b="1" dirty="0"/>
              <a:t>MINIMUM ELIGIBILITY</a:t>
            </a:r>
            <a:r>
              <a:rPr lang="en-IN" dirty="0"/>
              <a:t> FOR PROMOTION(PROVIDED VACANCIES EXISTS) IS </a:t>
            </a:r>
            <a:r>
              <a:rPr lang="en-IN" b="1" dirty="0"/>
              <a:t>5,9,11,12 YEARS</a:t>
            </a:r>
            <a:r>
              <a:rPr lang="en-IN" dirty="0"/>
              <a:t>.</a:t>
            </a:r>
          </a:p>
          <a:p>
            <a:r>
              <a:rPr lang="en-IN" dirty="0"/>
              <a:t>ACCORDING GO 354 PAY CAN OBTAINED ONLY WEN ONE GETS TO THE POST .</a:t>
            </a:r>
          </a:p>
          <a:p>
            <a:r>
              <a:rPr lang="en-IN" dirty="0"/>
              <a:t>GO 245 SAYS </a:t>
            </a:r>
            <a:r>
              <a:rPr lang="en-IN" b="1" dirty="0"/>
              <a:t>TIME BOUND PAY</a:t>
            </a:r>
            <a:r>
              <a:rPr lang="en-IN" dirty="0"/>
              <a:t> WILL BE GIVEN IRRESPECTIVE OF VACANCIES AT </a:t>
            </a:r>
            <a:r>
              <a:rPr lang="en-IN" b="1" dirty="0"/>
              <a:t>8,15,17,20 YEARS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5449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Central Government DACP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Entry in pay band 3 with grade pay 5400</a:t>
            </a:r>
          </a:p>
          <a:p>
            <a:pPr lvl="0"/>
            <a:r>
              <a:rPr lang="en-US" dirty="0"/>
              <a:t>After </a:t>
            </a:r>
            <a:r>
              <a:rPr lang="en-US" b="1" dirty="0"/>
              <a:t>4 years</a:t>
            </a:r>
            <a:r>
              <a:rPr lang="en-US" dirty="0"/>
              <a:t> promoted to </a:t>
            </a:r>
            <a:r>
              <a:rPr lang="en-US" b="1" dirty="0"/>
              <a:t>GP</a:t>
            </a:r>
            <a:r>
              <a:rPr lang="en-US" dirty="0"/>
              <a:t> </a:t>
            </a:r>
            <a:r>
              <a:rPr lang="en-US" b="1" dirty="0"/>
              <a:t>6600 </a:t>
            </a:r>
            <a:r>
              <a:rPr lang="en-US" dirty="0"/>
              <a:t>in </a:t>
            </a:r>
            <a:r>
              <a:rPr lang="en-US" b="1" dirty="0"/>
              <a:t>PB3</a:t>
            </a:r>
          </a:p>
          <a:p>
            <a:pPr lvl="0"/>
            <a:r>
              <a:rPr lang="en-US" dirty="0"/>
              <a:t>After </a:t>
            </a:r>
            <a:r>
              <a:rPr lang="en-US" b="1" dirty="0"/>
              <a:t>9 years</a:t>
            </a:r>
            <a:r>
              <a:rPr lang="en-US" dirty="0"/>
              <a:t> promoted to </a:t>
            </a:r>
            <a:r>
              <a:rPr lang="en-US" b="1" dirty="0"/>
              <a:t>GP 7600</a:t>
            </a:r>
            <a:r>
              <a:rPr lang="en-US" dirty="0"/>
              <a:t> in </a:t>
            </a:r>
            <a:r>
              <a:rPr lang="en-US" b="1" dirty="0"/>
              <a:t>PB3</a:t>
            </a:r>
            <a:endParaRPr lang="en-US" dirty="0"/>
          </a:p>
          <a:p>
            <a:pPr lvl="0"/>
            <a:r>
              <a:rPr lang="en-US" dirty="0"/>
              <a:t>After </a:t>
            </a:r>
            <a:r>
              <a:rPr lang="en-US" b="1" dirty="0"/>
              <a:t>13 years</a:t>
            </a:r>
            <a:r>
              <a:rPr lang="en-US" dirty="0"/>
              <a:t> promoted to </a:t>
            </a:r>
            <a:r>
              <a:rPr lang="en-US" b="1" dirty="0"/>
              <a:t>GP 8700</a:t>
            </a:r>
            <a:r>
              <a:rPr lang="en-US" dirty="0"/>
              <a:t> in </a:t>
            </a:r>
            <a:r>
              <a:rPr lang="en-US" b="1" dirty="0"/>
              <a:t>PB4</a:t>
            </a:r>
            <a:endParaRPr lang="en-US" dirty="0"/>
          </a:p>
          <a:p>
            <a:r>
              <a:rPr lang="en-US" dirty="0"/>
              <a:t>After </a:t>
            </a:r>
            <a:r>
              <a:rPr lang="en-US" b="1" dirty="0"/>
              <a:t>20 years</a:t>
            </a:r>
            <a:r>
              <a:rPr lang="en-US" dirty="0"/>
              <a:t> promoted to </a:t>
            </a:r>
            <a:r>
              <a:rPr lang="en-US" b="1" dirty="0"/>
              <a:t>GP10000</a:t>
            </a:r>
            <a:r>
              <a:rPr lang="en-US" dirty="0"/>
              <a:t> in </a:t>
            </a:r>
            <a:r>
              <a:rPr lang="en-US" b="1" dirty="0"/>
              <a:t>PB4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5937">
                <a:tc>
                  <a:txBody>
                    <a:bodyPr/>
                    <a:lstStyle/>
                    <a:p>
                      <a:r>
                        <a:rPr lang="en-US" dirty="0"/>
                        <a:t>Service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</a:t>
                      </a:r>
                      <a:r>
                        <a:rPr lang="en-US" baseline="0" dirty="0"/>
                        <a:t> government  as on date with DA 125 %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Tamil </a:t>
                      </a:r>
                      <a:r>
                        <a:rPr lang="en-US" dirty="0" err="1"/>
                        <a:t>nadu</a:t>
                      </a:r>
                      <a:r>
                        <a:rPr lang="en-US" dirty="0"/>
                        <a:t>  as on date with DA 125%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773">
                <a:tc>
                  <a:txBody>
                    <a:bodyPr/>
                    <a:lstStyle/>
                    <a:p>
                      <a:r>
                        <a:rPr lang="en-US" dirty="0"/>
                        <a:t>Entry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47250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47250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773">
                <a:tc>
                  <a:txBody>
                    <a:bodyPr/>
                    <a:lstStyle/>
                    <a:p>
                      <a:r>
                        <a:rPr lang="en-US" dirty="0"/>
                        <a:t>4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55287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51462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773">
                <a:tc>
                  <a:txBody>
                    <a:bodyPr/>
                    <a:lstStyle/>
                    <a:p>
                      <a:r>
                        <a:rPr lang="en-US" dirty="0"/>
                        <a:t>9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61677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57402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773">
                <a:tc>
                  <a:txBody>
                    <a:bodyPr/>
                    <a:lstStyle/>
                    <a:p>
                      <a:r>
                        <a:rPr lang="en-US" dirty="0"/>
                        <a:t>13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103725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61614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773">
                <a:tc>
                  <a:txBody>
                    <a:bodyPr/>
                    <a:lstStyle/>
                    <a:p>
                      <a:r>
                        <a:rPr lang="en-US" dirty="0"/>
                        <a:t>20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121396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103725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81000" y="4267200"/>
            <a:ext cx="8153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Kerala – as on July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Assistant surgeon / Junior Consultant – entry pay Rs.51600</a:t>
            </a:r>
          </a:p>
          <a:p>
            <a:r>
              <a:rPr lang="en-US" dirty="0"/>
              <a:t>Civil surgeon / Consultant after 8 years – Rs . 72000</a:t>
            </a:r>
          </a:p>
          <a:p>
            <a:r>
              <a:rPr lang="en-US" dirty="0"/>
              <a:t>Civil surgeon (HG)/ Senior consultant after 15 years  – Rs.89000</a:t>
            </a:r>
          </a:p>
          <a:p>
            <a:r>
              <a:rPr lang="en-US" dirty="0"/>
              <a:t>Additional director – Rs.93000</a:t>
            </a:r>
          </a:p>
          <a:p>
            <a:r>
              <a:rPr lang="en-US" dirty="0"/>
              <a:t>Director – Rs. 970000</a:t>
            </a:r>
          </a:p>
          <a:p>
            <a:r>
              <a:rPr lang="en-US" dirty="0"/>
              <a:t>Source : 10 </a:t>
            </a:r>
            <a:r>
              <a:rPr lang="en-US" dirty="0" err="1"/>
              <a:t>th</a:t>
            </a:r>
            <a:r>
              <a:rPr lang="en-US" dirty="0"/>
              <a:t> pay commission by </a:t>
            </a:r>
            <a:r>
              <a:rPr lang="en-US" dirty="0" err="1"/>
              <a:t>govt</a:t>
            </a:r>
            <a:r>
              <a:rPr lang="en-US" dirty="0"/>
              <a:t> of </a:t>
            </a:r>
            <a:r>
              <a:rPr lang="en-US" dirty="0" err="1"/>
              <a:t>kerala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Tamil </a:t>
            </a:r>
            <a:r>
              <a:rPr lang="en-US" dirty="0" err="1"/>
              <a:t>nadu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Kerala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7" y="1600200"/>
          <a:ext cx="8001002" cy="457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5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9774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r>
                        <a:rPr lang="en-US" baseline="0" dirty="0"/>
                        <a:t>  of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Kerala (as on </a:t>
                      </a:r>
                      <a:r>
                        <a:rPr lang="en-US" dirty="0" err="1"/>
                        <a:t>july</a:t>
                      </a:r>
                      <a:r>
                        <a:rPr lang="en-US" dirty="0"/>
                        <a:t> 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Tamilnadu</a:t>
                      </a:r>
                      <a:r>
                        <a:rPr lang="en-US" dirty="0"/>
                        <a:t>  (as on </a:t>
                      </a:r>
                      <a:r>
                        <a:rPr lang="en-US" dirty="0" err="1"/>
                        <a:t>july</a:t>
                      </a:r>
                      <a:r>
                        <a:rPr lang="en-US" baseline="0" dirty="0"/>
                        <a:t> 2014) @ 101 %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409">
                <a:tc>
                  <a:txBody>
                    <a:bodyPr/>
                    <a:lstStyle/>
                    <a:p>
                      <a:r>
                        <a:rPr lang="en-US" dirty="0"/>
                        <a:t>At</a:t>
                      </a:r>
                      <a:r>
                        <a:rPr lang="en-US" baseline="0" dirty="0"/>
                        <a:t> 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48000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409">
                <a:tc>
                  <a:txBody>
                    <a:bodyPr/>
                    <a:lstStyle/>
                    <a:p>
                      <a:r>
                        <a:rPr lang="en-US" dirty="0"/>
                        <a:t>At</a:t>
                      </a:r>
                      <a:r>
                        <a:rPr lang="en-US" baseline="0" dirty="0"/>
                        <a:t> 8 years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72000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50338( at 3% increment/yr</a:t>
                      </a:r>
                      <a:r>
                        <a:rPr lang="en-US" baseline="0" dirty="0"/>
                        <a:t> for 8 years)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409">
                <a:tc>
                  <a:txBody>
                    <a:bodyPr/>
                    <a:lstStyle/>
                    <a:p>
                      <a:r>
                        <a:rPr lang="en-US" dirty="0"/>
                        <a:t>At 15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89000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</a:t>
                      </a:r>
                      <a:r>
                        <a:rPr lang="en-US" baseline="0" dirty="0"/>
                        <a:t> 58732 ( at 3% increment/year for 15 years)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81000" y="3962400"/>
            <a:ext cx="8153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" y="5029200"/>
            <a:ext cx="8153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Pay in Karnataka as on july2015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</a:t>
            </a:r>
            <a:r>
              <a:rPr lang="en-US" dirty="0" err="1"/>
              <a:t>july</a:t>
            </a:r>
            <a:r>
              <a:rPr lang="en-US" dirty="0"/>
              <a:t> 7,2015, The Economic Times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438400"/>
          <a:ext cx="6858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dirty="0"/>
                        <a:t>Service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MBBS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 graduate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Superspecialist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dirty="0"/>
                        <a:t>0-6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59989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92989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dirty="0"/>
                        <a:t>6-13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68620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102466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dirty="0"/>
                        <a:t>13-20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78569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112919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119319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dirty="0"/>
                        <a:t>&gt;20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Karnataka </a:t>
            </a:r>
            <a:r>
              <a:rPr lang="en-US" dirty="0" err="1"/>
              <a:t>vs</a:t>
            </a:r>
            <a:r>
              <a:rPr lang="en-US" dirty="0"/>
              <a:t> Tamil Nadu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5979">
                <a:tc>
                  <a:txBody>
                    <a:bodyPr/>
                    <a:lstStyle/>
                    <a:p>
                      <a:r>
                        <a:rPr lang="en-US" dirty="0"/>
                        <a:t>Service</a:t>
                      </a:r>
                      <a:r>
                        <a:rPr lang="en-US" baseline="0" dirty="0"/>
                        <a:t>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Karnataka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Tamil Nadu ( as on </a:t>
                      </a:r>
                      <a:r>
                        <a:rPr lang="en-US" dirty="0" err="1"/>
                        <a:t>july</a:t>
                      </a:r>
                      <a:r>
                        <a:rPr lang="en-US" dirty="0"/>
                        <a:t> 2015 @ 113% DA)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305">
                <a:tc>
                  <a:txBody>
                    <a:bodyPr/>
                    <a:lstStyle/>
                    <a:p>
                      <a:r>
                        <a:rPr lang="en-US" dirty="0"/>
                        <a:t>0-</a:t>
                      </a:r>
                      <a:r>
                        <a:rPr lang="en-US" baseline="0" dirty="0"/>
                        <a:t> 6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59989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44730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305">
                <a:tc>
                  <a:txBody>
                    <a:bodyPr/>
                    <a:lstStyle/>
                    <a:p>
                      <a:r>
                        <a:rPr lang="en-US" dirty="0"/>
                        <a:t>6-13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.68620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50711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305">
                <a:tc>
                  <a:txBody>
                    <a:bodyPr/>
                    <a:lstStyle/>
                    <a:p>
                      <a:r>
                        <a:rPr lang="en-US" dirty="0"/>
                        <a:t>13-20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.78569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 58327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8305">
                <a:tc>
                  <a:txBody>
                    <a:bodyPr/>
                    <a:lstStyle/>
                    <a:p>
                      <a:r>
                        <a:rPr lang="en-US" dirty="0"/>
                        <a:t>&gt;20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 .92649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Rs.</a:t>
                      </a:r>
                      <a:r>
                        <a:rPr lang="en-US" baseline="0" dirty="0"/>
                        <a:t> 96063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Indian Medical Service was formed in 19</a:t>
            </a:r>
            <a:r>
              <a:rPr lang="en-IN" baseline="30000" dirty="0"/>
              <a:t>th</a:t>
            </a:r>
            <a:r>
              <a:rPr lang="en-IN" dirty="0"/>
              <a:t> century.</a:t>
            </a:r>
          </a:p>
          <a:p>
            <a:r>
              <a:rPr lang="en-IN" dirty="0"/>
              <a:t>Civil hospitals was manned by 3 tier grades of doctors </a:t>
            </a:r>
            <a:r>
              <a:rPr lang="en-IN" dirty="0" err="1"/>
              <a:t>viz</a:t>
            </a:r>
            <a:endParaRPr lang="en-IN" dirty="0"/>
          </a:p>
          <a:p>
            <a:pPr lvl="1"/>
            <a:r>
              <a:rPr lang="en-IN" dirty="0"/>
              <a:t>Civil Assistant Surgeon</a:t>
            </a:r>
          </a:p>
          <a:p>
            <a:pPr lvl="1"/>
            <a:r>
              <a:rPr lang="en-IN" dirty="0"/>
              <a:t>Civil Senior Assistant Surgeon</a:t>
            </a:r>
          </a:p>
          <a:p>
            <a:pPr lvl="1"/>
            <a:r>
              <a:rPr lang="en-IN" dirty="0"/>
              <a:t>Civil Surgeon</a:t>
            </a:r>
          </a:p>
          <a:p>
            <a:r>
              <a:rPr lang="en-IN" dirty="0"/>
              <a:t>This continued even after </a:t>
            </a:r>
            <a:r>
              <a:rPr lang="en-IN" dirty="0" err="1"/>
              <a:t>indian</a:t>
            </a:r>
            <a:r>
              <a:rPr lang="en-IN" dirty="0"/>
              <a:t> independence when the IMS was discontinued and states had their respective medical services.</a:t>
            </a:r>
          </a:p>
        </p:txBody>
      </p:sp>
    </p:spTree>
    <p:extLst>
      <p:ext uri="{BB962C8B-B14F-4D97-AF65-F5344CB8AC3E}">
        <p14:creationId xmlns:p14="http://schemas.microsoft.com/office/powerpoint/2010/main" val="1403616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issues of the Service Doctors with regards to the DACP are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No other state in India offers a pay scale in pay band 3 with grade pay 5700, to doctors.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Service doctors in the central government and most other state governments reach to grade pay 6600 in pay band 3 at 4 years while service doctors in </a:t>
            </a:r>
            <a:r>
              <a:rPr lang="en-US" dirty="0" err="1"/>
              <a:t>tamilnadu</a:t>
            </a:r>
            <a:r>
              <a:rPr lang="en-US" dirty="0"/>
              <a:t> reach to grade pay 6600 at 15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Service doctors in the central government and most other state governments reach to grade pay 7600 in pay band 3 at 9 years while service doctors in </a:t>
            </a:r>
            <a:r>
              <a:rPr lang="en-US" dirty="0" err="1"/>
              <a:t>tamilnadu</a:t>
            </a:r>
            <a:r>
              <a:rPr lang="en-US" dirty="0"/>
              <a:t> reach to grade pay 7600 at 17 years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Service doctors in the central government and most other state governments reach to grade pay 8700 in pay band 4 at 13 years while service doctors in </a:t>
            </a:r>
            <a:r>
              <a:rPr lang="en-US" dirty="0" err="1"/>
              <a:t>tamilnadu</a:t>
            </a:r>
            <a:r>
              <a:rPr lang="en-US" dirty="0"/>
              <a:t> reach to grade pay 8700 at 20 years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Service doctors in the central government and most other state governments reach to grade pay 10000 in pay band 4 at 20 years while service doctors </a:t>
            </a:r>
            <a:r>
              <a:rPr lang="en-US" dirty="0" err="1"/>
              <a:t>tamilnadu</a:t>
            </a:r>
            <a:r>
              <a:rPr lang="en-US" dirty="0"/>
              <a:t> </a:t>
            </a:r>
            <a:r>
              <a:rPr lang="en-US" dirty="0" err="1"/>
              <a:t>donot</a:t>
            </a:r>
            <a:r>
              <a:rPr lang="en-US" dirty="0"/>
              <a:t> reach a commensurate pay scale available in their lifetime.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OUR DEMANDS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Replace the grade pay 5700 with grade pay 6600 for assistant surgeons getting promoted to senior assistant surgeon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Reduce the number of years to time bound pay</a:t>
            </a:r>
            <a:r>
              <a:rPr lang="en-US" dirty="0"/>
              <a:t> to </a:t>
            </a:r>
            <a:r>
              <a:rPr lang="en-US" b="1" dirty="0"/>
              <a:t>4 years,9years,13 years</a:t>
            </a:r>
          </a:p>
          <a:p>
            <a:pPr lvl="0"/>
            <a:r>
              <a:rPr lang="en-US" b="1" dirty="0"/>
              <a:t>AT 4 YEARS = PB 3 GP 6600</a:t>
            </a:r>
          </a:p>
          <a:p>
            <a:pPr lvl="0"/>
            <a:r>
              <a:rPr lang="en-US" b="1" dirty="0"/>
              <a:t>AT 9 YEARS = PB 3 GP 7600</a:t>
            </a:r>
          </a:p>
          <a:p>
            <a:pPr lvl="0"/>
            <a:r>
              <a:rPr lang="en-US" b="1" dirty="0"/>
              <a:t>AT 13 YEARS = PB 4 GP 8700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Include grade pay 10000 .</a:t>
            </a:r>
            <a:endParaRPr lang="en-US" dirty="0"/>
          </a:p>
          <a:p>
            <a:pPr lvl="0"/>
            <a:r>
              <a:rPr lang="en-US" b="1" dirty="0"/>
              <a:t>PB 4 GP 10000 AT 20 YEARS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4</a:t>
            </a:r>
            <a:r>
              <a:rPr lang="en-IN" baseline="30000" dirty="0"/>
              <a:t>th</a:t>
            </a:r>
            <a:r>
              <a:rPr lang="en-IN" dirty="0"/>
              <a:t> pay commission –pay 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Civil Assistant Surgeon</a:t>
            </a:r>
          </a:p>
          <a:p>
            <a:pPr lvl="1"/>
            <a:r>
              <a:rPr lang="en-IN" dirty="0"/>
              <a:t>2200-75-2800-100-4000</a:t>
            </a:r>
          </a:p>
          <a:p>
            <a:r>
              <a:rPr lang="en-IN" dirty="0"/>
              <a:t>Senior Assistant Surgeon</a:t>
            </a:r>
          </a:p>
          <a:p>
            <a:pPr lvl="1"/>
            <a:r>
              <a:rPr lang="en-IN" dirty="0"/>
              <a:t>3950-125-4700-150-5000</a:t>
            </a:r>
          </a:p>
          <a:p>
            <a:r>
              <a:rPr lang="en-IN" dirty="0"/>
              <a:t>Civil Surgeon</a:t>
            </a:r>
          </a:p>
          <a:p>
            <a:pPr lvl="1"/>
            <a:r>
              <a:rPr lang="en-IN" dirty="0"/>
              <a:t>4500-150-5700</a:t>
            </a:r>
          </a:p>
        </p:txBody>
      </p:sp>
    </p:spTree>
    <p:extLst>
      <p:ext uri="{BB962C8B-B14F-4D97-AF65-F5344CB8AC3E}">
        <p14:creationId xmlns:p14="http://schemas.microsoft.com/office/powerpoint/2010/main" val="700472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OR</a:t>
            </a:r>
            <a:br>
              <a:rPr lang="en-US" b="1" dirty="0"/>
            </a:br>
            <a:r>
              <a:rPr lang="en-US" b="1" dirty="0"/>
              <a:t>GOVT SHOULD ATLEAST GIVE US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 O 354- 23.10.2009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Minimum eligibility</a:t>
            </a:r>
            <a:r>
              <a:rPr lang="en-US" dirty="0"/>
              <a:t> to move on to next grade  as </a:t>
            </a:r>
            <a:r>
              <a:rPr lang="en-US" sz="4200" b="1" dirty="0"/>
              <a:t>THE DURATION FOR TIME BOUND PAY ITSELF</a:t>
            </a:r>
          </a:p>
          <a:p>
            <a:pPr lvl="0"/>
            <a:r>
              <a:rPr lang="en-US" b="1" dirty="0"/>
              <a:t>Assistant surgeon</a:t>
            </a:r>
            <a:r>
              <a:rPr lang="en-US" dirty="0"/>
              <a:t> at entry - PB3 (15600-39100) with grade pay </a:t>
            </a:r>
            <a:r>
              <a:rPr lang="en-US" b="1" dirty="0"/>
              <a:t>5400</a:t>
            </a:r>
          </a:p>
          <a:p>
            <a:pPr lvl="0"/>
            <a:r>
              <a:rPr lang="en-US" b="1" dirty="0"/>
              <a:t>Senior Assistant surgeon</a:t>
            </a:r>
            <a:r>
              <a:rPr lang="en-US" dirty="0"/>
              <a:t> after completion of </a:t>
            </a:r>
            <a:r>
              <a:rPr lang="en-US" b="1" dirty="0"/>
              <a:t>5 years</a:t>
            </a:r>
            <a:r>
              <a:rPr lang="en-US" dirty="0"/>
              <a:t> – PB3 (15600-39100) with grade pay </a:t>
            </a:r>
            <a:r>
              <a:rPr lang="en-US" b="1" dirty="0"/>
              <a:t>5700</a:t>
            </a:r>
          </a:p>
          <a:p>
            <a:pPr lvl="0"/>
            <a:r>
              <a:rPr lang="en-US" b="1" dirty="0"/>
              <a:t>Civil Surgeon</a:t>
            </a:r>
            <a:r>
              <a:rPr lang="en-US" dirty="0"/>
              <a:t> after completion of </a:t>
            </a:r>
            <a:r>
              <a:rPr lang="en-US" b="1" dirty="0"/>
              <a:t>9 years</a:t>
            </a:r>
            <a:r>
              <a:rPr lang="en-US" dirty="0"/>
              <a:t> - PB3 (15600-39100)with grade pay of </a:t>
            </a:r>
            <a:r>
              <a:rPr lang="en-US" b="1" dirty="0"/>
              <a:t>6600</a:t>
            </a:r>
          </a:p>
          <a:p>
            <a:pPr lvl="0"/>
            <a:r>
              <a:rPr lang="en-US" b="1" dirty="0"/>
              <a:t>Senior Civil Surgeon</a:t>
            </a:r>
            <a:r>
              <a:rPr lang="en-US" dirty="0"/>
              <a:t> after completion of </a:t>
            </a:r>
            <a:r>
              <a:rPr lang="en-US" b="1" dirty="0"/>
              <a:t>11 years –</a:t>
            </a:r>
            <a:r>
              <a:rPr lang="en-US" dirty="0"/>
              <a:t>PB3(15600-39100) with grade pay of 7600</a:t>
            </a:r>
          </a:p>
          <a:p>
            <a:pPr lvl="0"/>
            <a:r>
              <a:rPr lang="en-US" b="1" dirty="0"/>
              <a:t>Chief Civil surgeon </a:t>
            </a:r>
            <a:r>
              <a:rPr lang="en-US" dirty="0"/>
              <a:t>after completion of </a:t>
            </a:r>
            <a:r>
              <a:rPr lang="en-US" b="1" dirty="0"/>
              <a:t>12 years </a:t>
            </a:r>
            <a:r>
              <a:rPr lang="en-US" dirty="0"/>
              <a:t>– PB4(37400-67000) with grade pay 8700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/>
              <a:t>EITHER WAY</a:t>
            </a:r>
            <a:br>
              <a:rPr lang="en-US" dirty="0"/>
            </a:br>
            <a:r>
              <a:rPr lang="en-US" sz="6000" b="1" dirty="0"/>
              <a:t>PAY BAND 4 AT 13 YEARS</a:t>
            </a:r>
            <a:r>
              <a:rPr lang="en-US" dirty="0"/>
              <a:t> SHOULD BE OUR GOAL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6</a:t>
            </a:r>
            <a:r>
              <a:rPr lang="en-IN" baseline="30000" dirty="0"/>
              <a:t>TH</a:t>
            </a:r>
            <a:r>
              <a:rPr lang="en-IN" dirty="0"/>
              <a:t> CPC TO 7</a:t>
            </a:r>
            <a:r>
              <a:rPr lang="en-IN" baseline="30000" dirty="0"/>
              <a:t>TH</a:t>
            </a:r>
            <a:r>
              <a:rPr lang="en-IN" dirty="0"/>
              <a:t> CPC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532558"/>
              </p:ext>
            </p:extLst>
          </p:nvPr>
        </p:nvGraphicFramePr>
        <p:xfrm>
          <a:off x="457200" y="1600200"/>
          <a:ext cx="8229600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YEARS OF SERVICE </a:t>
                      </a:r>
                    </a:p>
                    <a:p>
                      <a:r>
                        <a:rPr lang="en-IN" dirty="0"/>
                        <a:t>ASON 1.1.2016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  <a:r>
                        <a:rPr lang="en-IN" baseline="30000" dirty="0"/>
                        <a:t>TH</a:t>
                      </a:r>
                      <a:r>
                        <a:rPr lang="en-IN" dirty="0"/>
                        <a:t> CPC BASIC+GRADE PAY ( DA TO</a:t>
                      </a:r>
                      <a:r>
                        <a:rPr lang="en-IN" baseline="0" dirty="0"/>
                        <a:t> BE ADDED) AS ON DATE 1.1.2016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  <a:r>
                        <a:rPr lang="en-IN" baseline="30000" dirty="0"/>
                        <a:t>TH</a:t>
                      </a:r>
                      <a:r>
                        <a:rPr lang="en-IN" baseline="0" dirty="0"/>
                        <a:t> CPC WITH EXISTING TIME BOUND PAY AS ON 1.1.2016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  <a:r>
                        <a:rPr lang="en-IN" baseline="30000" dirty="0"/>
                        <a:t>TH</a:t>
                      </a:r>
                      <a:r>
                        <a:rPr lang="en-IN" baseline="0" dirty="0"/>
                        <a:t> CPC WITH ACHIEVING OUR DEMANDS AS ON 1.1.2016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57800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57800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59500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59500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23160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67700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23860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63100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69700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24560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71800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76200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78800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27670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 flipV="1">
            <a:off x="457200" y="3505200"/>
            <a:ext cx="83058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 flipV="1">
            <a:off x="304800" y="5334000"/>
            <a:ext cx="83058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3161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060968"/>
              </p:ext>
            </p:extLst>
          </p:nvPr>
        </p:nvGraphicFramePr>
        <p:xfrm>
          <a:off x="457200" y="1523997"/>
          <a:ext cx="8229600" cy="5397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5743">
                <a:tc>
                  <a:txBody>
                    <a:bodyPr/>
                    <a:lstStyle/>
                    <a:p>
                      <a:r>
                        <a:rPr lang="en-IN" dirty="0"/>
                        <a:t>YEARS OF SERVICE AS</a:t>
                      </a:r>
                      <a:r>
                        <a:rPr lang="en-IN" baseline="0" dirty="0"/>
                        <a:t> ON 1.1.2016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6</a:t>
                      </a:r>
                      <a:r>
                        <a:rPr lang="en-IN" baseline="30000" dirty="0"/>
                        <a:t>TH</a:t>
                      </a:r>
                      <a:r>
                        <a:rPr lang="en-IN" dirty="0"/>
                        <a:t> CPC BASIC+GRADE PAY ( DA TO</a:t>
                      </a:r>
                      <a:r>
                        <a:rPr lang="en-IN" baseline="0" dirty="0"/>
                        <a:t> BE ADDED) AS ON 1.1.2016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7</a:t>
                      </a:r>
                      <a:r>
                        <a:rPr lang="en-IN" baseline="30000" dirty="0"/>
                        <a:t>TH</a:t>
                      </a:r>
                      <a:r>
                        <a:rPr lang="en-IN" baseline="0" dirty="0"/>
                        <a:t> CPC WITH EXISTING TIME BOUND PAY</a:t>
                      </a:r>
                      <a:endParaRPr lang="en-IN" dirty="0"/>
                    </a:p>
                    <a:p>
                      <a:r>
                        <a:rPr lang="en-IN" dirty="0"/>
                        <a:t>AS ON 1.1.2016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7</a:t>
                      </a:r>
                      <a:r>
                        <a:rPr lang="en-IN" baseline="30000" dirty="0"/>
                        <a:t>TH</a:t>
                      </a:r>
                      <a:r>
                        <a:rPr lang="en-IN" baseline="0" dirty="0"/>
                        <a:t> CPC WITH ACHIEVING OUR DEMANDS</a:t>
                      </a:r>
                      <a:endParaRPr lang="en-IN" dirty="0"/>
                    </a:p>
                    <a:p>
                      <a:r>
                        <a:rPr lang="en-IN" dirty="0"/>
                        <a:t>AS ON 1.1.2016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28940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75400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83600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29340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77700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86100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30240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118500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82400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122100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32420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85800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125800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33390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88400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129600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34520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133500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35570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94100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137500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36620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96900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143">
                <a:tc>
                  <a:txBody>
                    <a:bodyPr/>
                    <a:lstStyle/>
                    <a:p>
                      <a:r>
                        <a:rPr lang="en-IN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46110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118500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148500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 flipV="1">
            <a:off x="228600" y="6324600"/>
            <a:ext cx="83058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 flipV="1">
            <a:off x="377588" y="3505200"/>
            <a:ext cx="83058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82225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 4 </a:t>
            </a:r>
            <a:r>
              <a:rPr lang="en-IN" dirty="0" err="1"/>
              <a:t>yrs</a:t>
            </a:r>
            <a:r>
              <a:rPr lang="en-IN" dirty="0"/>
              <a:t> and 9 </a:t>
            </a:r>
            <a:r>
              <a:rPr lang="en-IN" dirty="0" err="1"/>
              <a:t>yrs</a:t>
            </a:r>
            <a:r>
              <a:rPr lang="en-IN" dirty="0"/>
              <a:t> the raise is around 7000 </a:t>
            </a:r>
            <a:r>
              <a:rPr lang="en-IN" dirty="0" err="1"/>
              <a:t>rs</a:t>
            </a:r>
            <a:endParaRPr lang="en-IN" dirty="0"/>
          </a:p>
          <a:p>
            <a:r>
              <a:rPr lang="en-IN" dirty="0"/>
              <a:t>At 13 &amp; 20 </a:t>
            </a:r>
            <a:r>
              <a:rPr lang="en-IN" dirty="0" err="1"/>
              <a:t>yrs</a:t>
            </a:r>
            <a:r>
              <a:rPr lang="en-IN" dirty="0"/>
              <a:t> the raise is around 30000 </a:t>
            </a:r>
            <a:r>
              <a:rPr lang="en-IN" dirty="0" err="1"/>
              <a:t>rs</a:t>
            </a:r>
            <a:endParaRPr lang="en-IN" dirty="0"/>
          </a:p>
          <a:p>
            <a:r>
              <a:rPr lang="en-IN" dirty="0"/>
              <a:t>This is increase only basic pay.</a:t>
            </a:r>
          </a:p>
          <a:p>
            <a:r>
              <a:rPr lang="en-IN" dirty="0"/>
              <a:t>DA, and other allowances need to be added.</a:t>
            </a:r>
          </a:p>
          <a:p>
            <a:r>
              <a:rPr lang="en-IN" dirty="0"/>
              <a:t>The increments obtained year on year on will multiply further</a:t>
            </a:r>
          </a:p>
        </p:txBody>
      </p:sp>
    </p:spTree>
    <p:extLst>
      <p:ext uri="{BB962C8B-B14F-4D97-AF65-F5344CB8AC3E}">
        <p14:creationId xmlns:p14="http://schemas.microsoft.com/office/powerpoint/2010/main" val="3404313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What </a:t>
            </a:r>
            <a:r>
              <a:rPr lang="en-IN" dirty="0" err="1"/>
              <a:t>shuould</a:t>
            </a:r>
            <a:r>
              <a:rPr lang="en-IN" dirty="0"/>
              <a:t> have been the 5</a:t>
            </a:r>
            <a:r>
              <a:rPr lang="en-IN" baseline="30000" dirty="0"/>
              <a:t>th</a:t>
            </a:r>
            <a:r>
              <a:rPr lang="en-IN" dirty="0"/>
              <a:t> pay commission pay 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Civil Assistant Surgeon</a:t>
            </a:r>
          </a:p>
          <a:p>
            <a:pPr lvl="1"/>
            <a:r>
              <a:rPr lang="en-IN" dirty="0"/>
              <a:t>8000-275-13500</a:t>
            </a:r>
          </a:p>
          <a:p>
            <a:r>
              <a:rPr lang="en-IN" dirty="0"/>
              <a:t>Senior Assistant Surgeon</a:t>
            </a:r>
          </a:p>
          <a:p>
            <a:pPr lvl="1"/>
            <a:r>
              <a:rPr lang="en-IN" dirty="0"/>
              <a:t>12000-375-16500</a:t>
            </a:r>
          </a:p>
          <a:p>
            <a:r>
              <a:rPr lang="en-IN" dirty="0"/>
              <a:t>Civil Surgeon</a:t>
            </a:r>
          </a:p>
          <a:p>
            <a:pPr lvl="1"/>
            <a:r>
              <a:rPr lang="en-IN" dirty="0"/>
              <a:t>14300-400-18300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196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Tamil Nadu during 5</a:t>
            </a:r>
            <a:r>
              <a:rPr lang="en-IN" baseline="30000" dirty="0"/>
              <a:t>th</a:t>
            </a:r>
            <a:r>
              <a:rPr lang="en-IN" dirty="0"/>
              <a:t> pay commission a new cadre of Senior Civil Surgeon was created.</a:t>
            </a:r>
          </a:p>
          <a:p>
            <a:r>
              <a:rPr lang="en-IN" dirty="0"/>
              <a:t>WHY??</a:t>
            </a:r>
          </a:p>
          <a:p>
            <a:r>
              <a:rPr lang="en-IN" dirty="0"/>
              <a:t>The </a:t>
            </a:r>
            <a:r>
              <a:rPr lang="en-IN" dirty="0" err="1"/>
              <a:t>govt</a:t>
            </a:r>
            <a:r>
              <a:rPr lang="en-IN" dirty="0"/>
              <a:t> proposed  more promotion but less pay. So a cadre of Senior Civil Surgeon was created and the scales were</a:t>
            </a:r>
          </a:p>
        </p:txBody>
      </p:sp>
    </p:spTree>
    <p:extLst>
      <p:ext uri="{BB962C8B-B14F-4D97-AF65-F5344CB8AC3E}">
        <p14:creationId xmlns:p14="http://schemas.microsoft.com/office/powerpoint/2010/main" val="317211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537494"/>
              </p:ext>
            </p:extLst>
          </p:nvPr>
        </p:nvGraphicFramePr>
        <p:xfrm>
          <a:off x="228599" y="1600200"/>
          <a:ext cx="8686802" cy="503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4887">
                <a:tc>
                  <a:txBody>
                    <a:bodyPr/>
                    <a:lstStyle/>
                    <a:p>
                      <a:r>
                        <a:rPr lang="en-IN" dirty="0"/>
                        <a:t>CADRE</a:t>
                      </a:r>
                      <a:r>
                        <a:rPr lang="en-IN" baseline="0" dirty="0"/>
                        <a:t>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  <a:r>
                        <a:rPr lang="en-IN" baseline="30000" dirty="0"/>
                        <a:t>th</a:t>
                      </a:r>
                      <a:r>
                        <a:rPr lang="en-IN" dirty="0"/>
                        <a:t> PC</a:t>
                      </a:r>
                      <a:r>
                        <a:rPr lang="en-IN" baseline="0" dirty="0"/>
                        <a:t>  scales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  <a:r>
                        <a:rPr lang="en-IN" baseline="30000" dirty="0"/>
                        <a:t>th</a:t>
                      </a:r>
                      <a:r>
                        <a:rPr lang="en-IN" baseline="0" dirty="0"/>
                        <a:t> CPC Scales (corresponding)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  <a:r>
                        <a:rPr lang="en-IN" baseline="30000" dirty="0"/>
                        <a:t>TH</a:t>
                      </a:r>
                      <a:r>
                        <a:rPr lang="en-IN" dirty="0"/>
                        <a:t> CPC AS IMPLEMENTED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887">
                <a:tc>
                  <a:txBody>
                    <a:bodyPr/>
                    <a:lstStyle/>
                    <a:p>
                      <a:r>
                        <a:rPr lang="en-IN" dirty="0"/>
                        <a:t>CIVIL ASSISTANT SURGEON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2200-75-2800-100-4000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8000-275-13500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8000-275-13500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887">
                <a:tc>
                  <a:txBody>
                    <a:bodyPr/>
                    <a:lstStyle/>
                    <a:p>
                      <a:r>
                        <a:rPr lang="en-IN" dirty="0"/>
                        <a:t>SENIOR</a:t>
                      </a:r>
                      <a:r>
                        <a:rPr lang="en-IN" baseline="0" dirty="0"/>
                        <a:t> ASSISTANT SURGEON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3950-125-4700-150-5000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12000-375-16500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9100-275-13500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887">
                <a:tc>
                  <a:txBody>
                    <a:bodyPr/>
                    <a:lstStyle/>
                    <a:p>
                      <a:r>
                        <a:rPr lang="en-IN" dirty="0"/>
                        <a:t>CIVIL</a:t>
                      </a:r>
                      <a:r>
                        <a:rPr lang="en-IN" baseline="0" dirty="0"/>
                        <a:t> SURGEON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4500-150-5700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14300-400-18300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10000-325-15200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887">
                <a:tc>
                  <a:txBody>
                    <a:bodyPr/>
                    <a:lstStyle/>
                    <a:p>
                      <a:r>
                        <a:rPr lang="en-IN" dirty="0"/>
                        <a:t>SENIOR CIVIL</a:t>
                      </a:r>
                      <a:r>
                        <a:rPr lang="en-IN" baseline="0" dirty="0"/>
                        <a:t> SURGEON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12000-375-18000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565">
                <a:tc>
                  <a:txBody>
                    <a:bodyPr/>
                    <a:lstStyle/>
                    <a:p>
                      <a:r>
                        <a:rPr lang="en-IN" dirty="0"/>
                        <a:t>JDHS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14300-400-18300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46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69733"/>
              </p:ext>
            </p:extLst>
          </p:nvPr>
        </p:nvGraphicFramePr>
        <p:xfrm>
          <a:off x="152400" y="1595651"/>
          <a:ext cx="89154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2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4778">
                <a:tc>
                  <a:txBody>
                    <a:bodyPr/>
                    <a:lstStyle/>
                    <a:p>
                      <a:r>
                        <a:rPr lang="en-IN" dirty="0"/>
                        <a:t>CADRE</a:t>
                      </a:r>
                      <a:r>
                        <a:rPr lang="en-IN" baseline="0" dirty="0"/>
                        <a:t>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  <a:r>
                        <a:rPr lang="en-IN" baseline="30000" dirty="0"/>
                        <a:t>TH</a:t>
                      </a:r>
                      <a:r>
                        <a:rPr lang="en-IN" dirty="0"/>
                        <a:t> CPC AS IMPLEMENTED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  <a:r>
                        <a:rPr lang="en-IN" baseline="30000" dirty="0"/>
                        <a:t>TH</a:t>
                      </a:r>
                      <a:r>
                        <a:rPr lang="en-IN" dirty="0"/>
                        <a:t> CPC</a:t>
                      </a:r>
                      <a:r>
                        <a:rPr lang="en-IN" baseline="0" dirty="0"/>
                        <a:t> AS IMPLEMENTED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778">
                <a:tc>
                  <a:txBody>
                    <a:bodyPr/>
                    <a:lstStyle/>
                    <a:p>
                      <a:r>
                        <a:rPr lang="en-IN" dirty="0"/>
                        <a:t>CIVIL ASSISTANT SURGEON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8000-275-13500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15600-39100 GP</a:t>
                      </a:r>
                      <a:r>
                        <a:rPr lang="en-IN" baseline="0" dirty="0"/>
                        <a:t> 5400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822">
                <a:tc>
                  <a:txBody>
                    <a:bodyPr/>
                    <a:lstStyle/>
                    <a:p>
                      <a:r>
                        <a:rPr lang="en-IN" dirty="0"/>
                        <a:t>SENIOR</a:t>
                      </a:r>
                      <a:r>
                        <a:rPr lang="en-IN" baseline="0" dirty="0"/>
                        <a:t> ASSISTANT SURGEON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9100-275-13500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15600-39100 GP</a:t>
                      </a:r>
                      <a:r>
                        <a:rPr lang="en-IN" baseline="0" dirty="0"/>
                        <a:t> 5700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822">
                <a:tc>
                  <a:txBody>
                    <a:bodyPr/>
                    <a:lstStyle/>
                    <a:p>
                      <a:r>
                        <a:rPr lang="en-IN" dirty="0"/>
                        <a:t>CIVIL</a:t>
                      </a:r>
                      <a:r>
                        <a:rPr lang="en-IN" baseline="0" dirty="0"/>
                        <a:t> SURGEON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10000-325-15200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15600-39100 GP</a:t>
                      </a:r>
                      <a:r>
                        <a:rPr lang="en-IN" baseline="0" dirty="0"/>
                        <a:t> 6600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822">
                <a:tc>
                  <a:txBody>
                    <a:bodyPr/>
                    <a:lstStyle/>
                    <a:p>
                      <a:r>
                        <a:rPr lang="en-IN" dirty="0"/>
                        <a:t>SENIOR CIVIL</a:t>
                      </a:r>
                      <a:r>
                        <a:rPr lang="en-IN" baseline="0" dirty="0"/>
                        <a:t> SURGEON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12000-375-18000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15600-39100  GP</a:t>
                      </a:r>
                      <a:r>
                        <a:rPr lang="en-IN" baseline="0" dirty="0"/>
                        <a:t> 7600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4778">
                <a:tc>
                  <a:txBody>
                    <a:bodyPr/>
                    <a:lstStyle/>
                    <a:p>
                      <a:r>
                        <a:rPr lang="en-IN" dirty="0"/>
                        <a:t>JDHS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14300-400-18300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37400-67000 GP 8700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46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SO AN </a:t>
            </a:r>
            <a:r>
              <a:rPr lang="en-IN" b="1" dirty="0"/>
              <a:t>ANAMOLOUS PAY STRUCTURE</a:t>
            </a:r>
            <a:r>
              <a:rPr lang="en-IN" dirty="0"/>
              <a:t> WAS CREATED DOWNGRADING THE EXISTING PAY SCHEME IN </a:t>
            </a:r>
            <a:r>
              <a:rPr lang="en-IN" b="1" dirty="0"/>
              <a:t>5 TH PAY COMMISSION </a:t>
            </a:r>
            <a:r>
              <a:rPr lang="en-IN" dirty="0"/>
              <a:t>ITSELF.</a:t>
            </a:r>
          </a:p>
          <a:p>
            <a:r>
              <a:rPr lang="en-IN" dirty="0"/>
              <a:t>A SECOND ANOMALY GETS CREATED IN 6</a:t>
            </a:r>
            <a:r>
              <a:rPr lang="en-IN" baseline="30000" dirty="0"/>
              <a:t>TH</a:t>
            </a:r>
            <a:r>
              <a:rPr lang="en-IN" dirty="0"/>
              <a:t> CPC WHEN THE CENTRAL GOVT. ANNOUNCED DACP-DYNAMIC ASSURED CAREER PROGRESSION. </a:t>
            </a:r>
            <a:r>
              <a:rPr lang="en-IN" b="1" dirty="0"/>
              <a:t>THE HISTORICAL GO-354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6460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 O 354- 23.10.2009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/>
              <a:t>Minimum eligibility</a:t>
            </a:r>
            <a:r>
              <a:rPr lang="en-US" dirty="0"/>
              <a:t> to move on to next grade is as follows </a:t>
            </a:r>
          </a:p>
          <a:p>
            <a:pPr lvl="0"/>
            <a:r>
              <a:rPr lang="en-US" b="1" dirty="0"/>
              <a:t>Assistant surgeon</a:t>
            </a:r>
            <a:r>
              <a:rPr lang="en-US" dirty="0"/>
              <a:t> at entry - PB3 (15600-39100) with grade pay </a:t>
            </a:r>
            <a:r>
              <a:rPr lang="en-US" b="1" dirty="0"/>
              <a:t>5400</a:t>
            </a:r>
          </a:p>
          <a:p>
            <a:pPr lvl="0"/>
            <a:r>
              <a:rPr lang="en-US" b="1" dirty="0"/>
              <a:t>Senior Assistant surgeon</a:t>
            </a:r>
            <a:r>
              <a:rPr lang="en-US" dirty="0"/>
              <a:t> after completion of </a:t>
            </a:r>
            <a:r>
              <a:rPr lang="en-US" b="1" dirty="0"/>
              <a:t>5 years</a:t>
            </a:r>
            <a:r>
              <a:rPr lang="en-US" dirty="0"/>
              <a:t> – PB3 (15600-39100) with grade pay </a:t>
            </a:r>
            <a:r>
              <a:rPr lang="en-US" b="1" dirty="0"/>
              <a:t>5700</a:t>
            </a:r>
          </a:p>
          <a:p>
            <a:pPr lvl="0"/>
            <a:r>
              <a:rPr lang="en-US" b="1" dirty="0"/>
              <a:t>Civil Surgeon</a:t>
            </a:r>
            <a:r>
              <a:rPr lang="en-US" dirty="0"/>
              <a:t> after completion of </a:t>
            </a:r>
            <a:r>
              <a:rPr lang="en-US" b="1" dirty="0"/>
              <a:t>9 years</a:t>
            </a:r>
            <a:r>
              <a:rPr lang="en-US" dirty="0"/>
              <a:t> - PB3 (15600-39100)with grade pay of </a:t>
            </a:r>
            <a:r>
              <a:rPr lang="en-US" b="1" dirty="0"/>
              <a:t>6600</a:t>
            </a:r>
          </a:p>
          <a:p>
            <a:pPr lvl="0"/>
            <a:r>
              <a:rPr lang="en-US" b="1" dirty="0"/>
              <a:t>Senior Civil Surgeon</a:t>
            </a:r>
            <a:r>
              <a:rPr lang="en-US" dirty="0"/>
              <a:t> after completion of </a:t>
            </a:r>
            <a:r>
              <a:rPr lang="en-US" b="1" dirty="0"/>
              <a:t>11 years –</a:t>
            </a:r>
            <a:r>
              <a:rPr lang="en-US" dirty="0"/>
              <a:t>PB3(15600-39100) with grade pay of 7600</a:t>
            </a:r>
          </a:p>
          <a:p>
            <a:pPr lvl="0"/>
            <a:r>
              <a:rPr lang="en-US" b="1" dirty="0"/>
              <a:t>Chief Civil surgeon </a:t>
            </a:r>
            <a:r>
              <a:rPr lang="en-US" dirty="0"/>
              <a:t>after completion of </a:t>
            </a:r>
            <a:r>
              <a:rPr lang="en-US" b="1" dirty="0"/>
              <a:t>12 years </a:t>
            </a:r>
            <a:r>
              <a:rPr lang="en-US" dirty="0"/>
              <a:t>– PB4(37400-67000) with grade pay 8700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1480</Words>
  <Application>Microsoft Office PowerPoint</Application>
  <PresentationFormat>On-screen Show (4:3)</PresentationFormat>
  <Paragraphs>301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TIME BOUND PROMOTION/PAY</vt:lpstr>
      <vt:lpstr>PowerPoint Presentation</vt:lpstr>
      <vt:lpstr>4th pay commission –pay scales</vt:lpstr>
      <vt:lpstr>What shuould have been the 5th pay commission pay scales</vt:lpstr>
      <vt:lpstr>PowerPoint Presentation</vt:lpstr>
      <vt:lpstr>PowerPoint Presentation</vt:lpstr>
      <vt:lpstr>PowerPoint Presentation</vt:lpstr>
      <vt:lpstr>PowerPoint Presentation</vt:lpstr>
      <vt:lpstr>G O 354- 23.10.2009</vt:lpstr>
      <vt:lpstr>PowerPoint Presentation</vt:lpstr>
      <vt:lpstr>G O 245 dt.30.10.2013</vt:lpstr>
      <vt:lpstr>PowerPoint Presentation</vt:lpstr>
      <vt:lpstr>PowerPoint Presentation</vt:lpstr>
      <vt:lpstr>The Central Government DACP scheme</vt:lpstr>
      <vt:lpstr>PowerPoint Presentation</vt:lpstr>
      <vt:lpstr>Kerala – as on July 2014</vt:lpstr>
      <vt:lpstr>Tamil nadu vs Kerala</vt:lpstr>
      <vt:lpstr>Pay in Karnataka as on july2015</vt:lpstr>
      <vt:lpstr>Karnataka vs Tamil Nadu </vt:lpstr>
      <vt:lpstr>PowerPoint Presentation</vt:lpstr>
      <vt:lpstr>1</vt:lpstr>
      <vt:lpstr>2</vt:lpstr>
      <vt:lpstr>3</vt:lpstr>
      <vt:lpstr>4</vt:lpstr>
      <vt:lpstr>5</vt:lpstr>
      <vt:lpstr>OUR DEMANDS</vt:lpstr>
      <vt:lpstr>1</vt:lpstr>
      <vt:lpstr>2</vt:lpstr>
      <vt:lpstr>PowerPoint Presentation</vt:lpstr>
      <vt:lpstr>OR GOVT SHOULD ATLEAST GIVE US </vt:lpstr>
      <vt:lpstr>G O 354- 23.10.2009</vt:lpstr>
      <vt:lpstr>EITHER WAY PAY BAND 4 AT 13 YEARS SHOULD BE OUR GOAL</vt:lpstr>
      <vt:lpstr>6TH CPC TO 7TH CPC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BOUND PROMOTION/PAY</dc:title>
  <dc:creator>hp</dc:creator>
  <cp:lastModifiedBy>manohar</cp:lastModifiedBy>
  <cp:revision>42</cp:revision>
  <dcterms:created xsi:type="dcterms:W3CDTF">2016-11-23T10:12:14Z</dcterms:created>
  <dcterms:modified xsi:type="dcterms:W3CDTF">2017-03-01T09:31:36Z</dcterms:modified>
</cp:coreProperties>
</file>